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6" r:id="rId1"/>
  </p:sldMasterIdLst>
  <p:sldIdLst>
    <p:sldId id="256" r:id="rId2"/>
    <p:sldId id="278" r:id="rId3"/>
    <p:sldId id="257" r:id="rId4"/>
    <p:sldId id="258" r:id="rId5"/>
    <p:sldId id="259" r:id="rId6"/>
    <p:sldId id="279" r:id="rId7"/>
    <p:sldId id="260" r:id="rId8"/>
    <p:sldId id="262" r:id="rId9"/>
    <p:sldId id="265" r:id="rId10"/>
    <p:sldId id="266" r:id="rId11"/>
    <p:sldId id="267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00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736" y="4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AMPUL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D7108-1961-45C0-B5AA-CF59ED57C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9429" y="1343894"/>
            <a:ext cx="7590971" cy="2410691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A8DBE9-0C14-47E9-BA9B-E5E85750A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9429" y="3893129"/>
            <a:ext cx="7590971" cy="162098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09333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3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9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077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829" y="2249716"/>
            <a:ext cx="3164115" cy="18723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2057" y="1088571"/>
            <a:ext cx="7260771" cy="49867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74464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4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829" y="2249716"/>
            <a:ext cx="3164115" cy="18723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2057" y="1088571"/>
            <a:ext cx="7260771" cy="49867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4012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ENUTU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74037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ENUTUP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090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MPU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5E38C16-4F45-401D-AE52-E50538F45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9429" y="1343894"/>
            <a:ext cx="7590971" cy="2410691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C5D6CC3-DA13-4A0D-903C-0B43FC67A9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9429" y="3893129"/>
            <a:ext cx="7590971" cy="162098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74065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MPUL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F7B0F01-E88E-447C-80A3-46375AE6C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9429" y="1343894"/>
            <a:ext cx="7590971" cy="2410691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4DCD31D-26E0-4F76-B7B9-B1662C9058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9429" y="3893129"/>
            <a:ext cx="7590971" cy="162098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17679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MPUL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D077F9B-38BC-4A38-AE7A-5B16D349F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9429" y="1343894"/>
            <a:ext cx="7590971" cy="2410691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47DF439-96DE-4C01-983D-68CDA137E3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9429" y="3893129"/>
            <a:ext cx="7590971" cy="162098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26779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9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97429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1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9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40168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9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04112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2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9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24067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9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52909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2C3234-8AB7-4037-9BE3-677AB4532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21C19-3241-4F4E-8C05-7083D42D6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E8DBB-32F6-426E-8A32-9C38DBB916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DE4CE-D3EF-4B56-92D5-A5B69EE8B591}" type="datetimeFigureOut">
              <a:rPr lang="id-ID" altLang="en-US" smtClean="0"/>
              <a:pPr/>
              <a:t>12/03/2025</a:t>
            </a:fld>
            <a:endParaRPr lang="id-ID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0485F-D96F-450B-B89D-7215F42455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B62CD-DE28-4B5E-8522-0804D71109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BA26E-CC72-4967-9C4E-18AA96CB485D}" type="slidenum">
              <a:rPr lang="id-ID" altLang="en-US" smtClean="0"/>
              <a:pPr/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3944903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919F5D3-324E-05A5-43C1-2E196FB57EC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sz="5000" dirty="0">
                <a:solidFill>
                  <a:schemeClr val="bg1"/>
                </a:solidFill>
              </a:rPr>
              <a:t>Bagaimana C Bekerja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D35BAE95-0F8E-AB38-2D95-5931F1186B4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3800" dirty="0">
                <a:solidFill>
                  <a:schemeClr val="bg1"/>
                </a:solidFill>
              </a:rPr>
              <a:t>Dasar Pemrograman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BD999791-503C-E3C1-31FD-CA2E7F342A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/>
              <a:t>Variabel (2)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3DC0CFBD-A880-D42D-580E-A1D466D898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Sebuah variabel memiliki: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Nama (pada contoh k)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Tipe (pada contoh integer)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Pemrogram dapat menyimpan sebuah nilai: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990000"/>
                </a:solidFill>
              </a:rPr>
              <a:t>k=7;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Pemrogram juga dapat memanfaatkan nilai yang tersimpan dalam variabel: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err="1">
                <a:solidFill>
                  <a:srgbClr val="990000"/>
                </a:solidFill>
              </a:rPr>
              <a:t>printf</a:t>
            </a:r>
            <a:r>
              <a:rPr lang="en-US" altLang="en-US" sz="2400" dirty="0">
                <a:solidFill>
                  <a:srgbClr val="990000"/>
                </a:solidFill>
              </a:rPr>
              <a:t>("%d", b);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Dalam C ada banyak tipe variabel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3CE39210-936C-4F68-F516-8E14485291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/>
              <a:t>printf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9C1E7763-07D3-C0C9-EBA9-4248E093DD1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/>
              <a:t>printf memungkinkan untuk mengirim output ke standar output (biasanya monitor).</a:t>
            </a:r>
          </a:p>
          <a:p>
            <a:r>
              <a:rPr lang="en-US" altLang="en-US" sz="2800"/>
              <a:t>Contoh:</a:t>
            </a:r>
          </a:p>
        </p:txBody>
      </p:sp>
      <p:sp>
        <p:nvSpPr>
          <p:cNvPr id="12292" name="Text Box 4">
            <a:extLst>
              <a:ext uri="{FF2B5EF4-FFF2-40B4-BE49-F238E27FC236}">
                <a16:creationId xmlns:a16="http://schemas.microsoft.com/office/drawing/2014/main" id="{733AAED4-BBCC-9673-0AFD-048671B229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0816" y="3233738"/>
            <a:ext cx="4958409" cy="3416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/>
              <a:t>#include &lt;stdio.h&gt; </a:t>
            </a:r>
          </a:p>
          <a:p>
            <a:pPr eaLnBrk="1" hangingPunct="1"/>
            <a:endParaRPr lang="en-US" altLang="en-US"/>
          </a:p>
          <a:p>
            <a:pPr eaLnBrk="1" hangingPunct="1"/>
            <a:r>
              <a:rPr lang="en-US" altLang="en-US"/>
              <a:t>int main() {</a:t>
            </a:r>
          </a:p>
          <a:p>
            <a:pPr lvl="1" eaLnBrk="1" hangingPunct="1"/>
            <a:r>
              <a:rPr lang="en-US" altLang="en-US"/>
              <a:t>int a, b, c; </a:t>
            </a:r>
          </a:p>
          <a:p>
            <a:pPr lvl="1" eaLnBrk="1" hangingPunct="1"/>
            <a:r>
              <a:rPr lang="en-US" altLang="en-US"/>
              <a:t>a = 5; b = 7; </a:t>
            </a:r>
          </a:p>
          <a:p>
            <a:pPr lvl="1" eaLnBrk="1" hangingPunct="1"/>
            <a:r>
              <a:rPr lang="en-US" altLang="en-US"/>
              <a:t>c = a + b; </a:t>
            </a:r>
          </a:p>
          <a:p>
            <a:pPr lvl="1" eaLnBrk="1" hangingPunct="1"/>
            <a:r>
              <a:rPr lang="en-US" altLang="en-US"/>
              <a:t>printf("%d + %d = %d\n", a, b, c); </a:t>
            </a:r>
          </a:p>
          <a:p>
            <a:pPr lvl="1" eaLnBrk="1" hangingPunct="1"/>
            <a:r>
              <a:rPr lang="en-US" altLang="en-US"/>
              <a:t>return 0; </a:t>
            </a:r>
          </a:p>
          <a:p>
            <a:pPr eaLnBrk="1" hangingPunct="1"/>
            <a:r>
              <a:rPr lang="en-US" altLang="en-US"/>
              <a:t>}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BCB8E392-7C32-CACE-E6B6-E3C7C62DCF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/>
              <a:t>printf (2)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3A037FEA-6837-D212-BAB0-E4E39CAD83D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sz="2800" dirty="0"/>
              <a:t>Ketika dijalankan, program akan menampilkan output: “5 + 7 = 12”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Penjelasan: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990000"/>
                </a:solidFill>
              </a:rPr>
              <a:t>Int </a:t>
            </a:r>
            <a:r>
              <a:rPr lang="en-US" altLang="en-US" sz="2400" dirty="0" err="1">
                <a:solidFill>
                  <a:srgbClr val="990000"/>
                </a:solidFill>
              </a:rPr>
              <a:t>a,b</a:t>
            </a:r>
            <a:r>
              <a:rPr lang="en-US" altLang="en-US" sz="2400" dirty="0">
                <a:solidFill>
                  <a:srgbClr val="990000"/>
                </a:solidFill>
              </a:rPr>
              <a:t>, c;</a:t>
            </a:r>
            <a:r>
              <a:rPr lang="en-US" altLang="en-US" sz="2400" dirty="0"/>
              <a:t> mendeklarasikan tiga variabel bertipe integer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baris berikutnya melakukan pemberian nilai ke variabel </a:t>
            </a:r>
            <a:r>
              <a:rPr lang="en-US" altLang="en-US" sz="2400" dirty="0">
                <a:solidFill>
                  <a:srgbClr val="990000"/>
                </a:solidFill>
              </a:rPr>
              <a:t>a</a:t>
            </a:r>
            <a:r>
              <a:rPr lang="en-US" altLang="en-US" sz="2400" dirty="0"/>
              <a:t> dan </a:t>
            </a:r>
            <a:r>
              <a:rPr lang="en-US" altLang="en-US" sz="2400" dirty="0">
                <a:solidFill>
                  <a:srgbClr val="990000"/>
                </a:solidFill>
              </a:rPr>
              <a:t>b</a:t>
            </a:r>
            <a:r>
              <a:rPr lang="en-US" altLang="en-US" sz="2400" dirty="0"/>
              <a:t>.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Baris berikutnya melakukan penjumlahan kedua variabel dan hasilnya disimpan pada variabel</a:t>
            </a:r>
            <a:r>
              <a:rPr lang="en-US" altLang="en-US" sz="2400" dirty="0">
                <a:solidFill>
                  <a:srgbClr val="00B050"/>
                </a:solidFill>
              </a:rPr>
              <a:t> c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err="1">
                <a:solidFill>
                  <a:srgbClr val="990000"/>
                </a:solidFill>
              </a:rPr>
              <a:t>printf</a:t>
            </a:r>
            <a:r>
              <a:rPr lang="en-US" altLang="en-US" sz="2400" dirty="0"/>
              <a:t> digunakan untuk menampilkan output. Tiap </a:t>
            </a:r>
            <a:r>
              <a:rPr lang="en-US" altLang="en-US" sz="2400" dirty="0">
                <a:solidFill>
                  <a:srgbClr val="00B050"/>
                </a:solidFill>
              </a:rPr>
              <a:t>%d </a:t>
            </a:r>
            <a:r>
              <a:rPr lang="en-US" altLang="en-US" sz="2400" dirty="0"/>
              <a:t>akan di-replace dengan variabel integer sesuai dengan urutan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990000"/>
                </a:solidFill>
              </a:rPr>
              <a:t>return 0</a:t>
            </a:r>
            <a:r>
              <a:rPr lang="en-US" altLang="en-US" sz="2400" dirty="0"/>
              <a:t> mengembalikan nilai error 0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1491FC21-5217-0CEB-0672-3821C109FD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/>
              <a:t>printf (3)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A9813B87-7AFA-20A0-4A73-3B930259167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/>
              <a:t>Berbagai variasi printf:</a:t>
            </a:r>
          </a:p>
          <a:p>
            <a:pPr lvl="1">
              <a:lnSpc>
                <a:spcPct val="90000"/>
              </a:lnSpc>
            </a:pPr>
            <a:r>
              <a:rPr lang="en-US" altLang="en-US">
                <a:solidFill>
                  <a:srgbClr val="990000"/>
                </a:solidFill>
              </a:rPr>
              <a:t>printf(“semangat!”);</a:t>
            </a:r>
          </a:p>
          <a:p>
            <a:pPr lvl="1">
              <a:lnSpc>
                <a:spcPct val="90000"/>
              </a:lnSpc>
            </a:pPr>
            <a:r>
              <a:rPr lang="en-US" altLang="en-US">
                <a:solidFill>
                  <a:srgbClr val="990000"/>
                </a:solidFill>
              </a:rPr>
              <a:t>printf(“semangat!\n”);</a:t>
            </a:r>
          </a:p>
          <a:p>
            <a:pPr lvl="1">
              <a:lnSpc>
                <a:spcPct val="90000"/>
              </a:lnSpc>
            </a:pPr>
            <a:r>
              <a:rPr lang="en-US" altLang="en-US">
                <a:solidFill>
                  <a:srgbClr val="990000"/>
                </a:solidFill>
              </a:rPr>
              <a:t>printf(“%d”, b);</a:t>
            </a:r>
          </a:p>
          <a:p>
            <a:pPr>
              <a:lnSpc>
                <a:spcPct val="90000"/>
              </a:lnSpc>
            </a:pPr>
            <a:r>
              <a:rPr lang="en-US" altLang="en-US"/>
              <a:t>Berikut menghasilkan output sama: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>
                <a:solidFill>
                  <a:srgbClr val="990000"/>
                </a:solidFill>
              </a:rPr>
              <a:t>printf(“peringkat “);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>
                <a:solidFill>
                  <a:srgbClr val="990000"/>
                </a:solidFill>
              </a:rPr>
              <a:t>printf(“%d”, k);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>
                <a:solidFill>
                  <a:srgbClr val="990000"/>
                </a:solidFill>
              </a:rPr>
              <a:t>printf(“ se-DIY\n”);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dengan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/>
              <a:t>	</a:t>
            </a:r>
            <a:r>
              <a:rPr lang="en-US" altLang="en-US">
                <a:solidFill>
                  <a:srgbClr val="990000"/>
                </a:solidFill>
              </a:rPr>
              <a:t>	printf(“peringkat %d se-DIY\n”, k);</a:t>
            </a:r>
          </a:p>
          <a:p>
            <a:pPr>
              <a:lnSpc>
                <a:spcPct val="90000"/>
              </a:lnSpc>
            </a:pPr>
            <a:endParaRPr lang="en-US" altLang="en-US">
              <a:solidFill>
                <a:srgbClr val="99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C445F5F7-F8E7-08F4-B641-4686039F38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/>
              <a:t>printf (4)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34168011-2B65-C9B5-5B35-674FDE55D9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800" dirty="0"/>
              <a:t>Berikut berbagai format </a:t>
            </a:r>
            <a:r>
              <a:rPr lang="en-US" altLang="en-US" sz="2800" dirty="0" err="1"/>
              <a:t>printf</a:t>
            </a:r>
            <a:r>
              <a:rPr lang="en-US" altLang="en-US" sz="2800" dirty="0"/>
              <a:t>:</a:t>
            </a:r>
          </a:p>
          <a:p>
            <a:pPr lvl="1"/>
            <a:r>
              <a:rPr lang="en-US" altLang="en-US" sz="2800" b="1" dirty="0"/>
              <a:t>int</a:t>
            </a:r>
            <a:r>
              <a:rPr lang="en-US" altLang="en-US" sz="2800" dirty="0"/>
              <a:t> (nilai integer) menggunakan </a:t>
            </a:r>
            <a:r>
              <a:rPr lang="en-US" altLang="en-US" sz="2800" b="1" dirty="0">
                <a:solidFill>
                  <a:srgbClr val="990000"/>
                </a:solidFill>
              </a:rPr>
              <a:t>%d</a:t>
            </a:r>
            <a:r>
              <a:rPr lang="en-US" altLang="en-US" sz="2800" dirty="0">
                <a:solidFill>
                  <a:srgbClr val="990000"/>
                </a:solidFill>
              </a:rPr>
              <a:t> </a:t>
            </a:r>
          </a:p>
          <a:p>
            <a:pPr lvl="1"/>
            <a:r>
              <a:rPr lang="en-US" altLang="en-US" sz="2800" b="1" dirty="0"/>
              <a:t>float</a:t>
            </a:r>
            <a:r>
              <a:rPr lang="en-US" altLang="en-US" sz="2800" dirty="0"/>
              <a:t> (nilai floating point) menggunakan </a:t>
            </a:r>
            <a:r>
              <a:rPr lang="en-US" altLang="en-US" sz="2800" b="1" dirty="0">
                <a:solidFill>
                  <a:srgbClr val="990000"/>
                </a:solidFill>
              </a:rPr>
              <a:t>%f</a:t>
            </a:r>
            <a:r>
              <a:rPr lang="en-US" altLang="en-US" sz="2800" dirty="0">
                <a:solidFill>
                  <a:srgbClr val="FFFF99"/>
                </a:solidFill>
              </a:rPr>
              <a:t> </a:t>
            </a:r>
          </a:p>
          <a:p>
            <a:pPr lvl="1"/>
            <a:r>
              <a:rPr lang="en-US" altLang="en-US" sz="2800" b="1" dirty="0"/>
              <a:t>char</a:t>
            </a:r>
            <a:r>
              <a:rPr lang="en-US" altLang="en-US" sz="2800" dirty="0"/>
              <a:t> (nilai single character) menggunakan </a:t>
            </a:r>
            <a:r>
              <a:rPr lang="en-US" altLang="en-US" sz="2800" b="1" dirty="0">
                <a:solidFill>
                  <a:srgbClr val="990000"/>
                </a:solidFill>
              </a:rPr>
              <a:t>%c</a:t>
            </a:r>
            <a:r>
              <a:rPr lang="en-US" altLang="en-US" sz="2800" dirty="0">
                <a:solidFill>
                  <a:srgbClr val="990000"/>
                </a:solidFill>
              </a:rPr>
              <a:t> </a:t>
            </a:r>
          </a:p>
          <a:p>
            <a:pPr lvl="1"/>
            <a:r>
              <a:rPr lang="en-US" altLang="en-US" sz="2800" b="1" dirty="0"/>
              <a:t>character strings</a:t>
            </a:r>
            <a:r>
              <a:rPr lang="en-US" altLang="en-US" sz="2800" dirty="0"/>
              <a:t> (array dari character) menggunakan </a:t>
            </a:r>
            <a:r>
              <a:rPr lang="en-US" altLang="en-US" sz="2800" b="1" dirty="0">
                <a:solidFill>
                  <a:srgbClr val="990000"/>
                </a:solidFill>
              </a:rPr>
              <a:t>%s</a:t>
            </a:r>
            <a:r>
              <a:rPr lang="en-US" altLang="en-US" sz="2800" dirty="0"/>
              <a:t> </a:t>
            </a:r>
          </a:p>
          <a:p>
            <a:endParaRPr lang="en-US" altLang="en-US" sz="2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A89B226B-163C-9205-6E15-837AF5806C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/>
              <a:t>scanf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07EC34F5-61A3-7B92-522D-F43FDD31A65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825625"/>
            <a:ext cx="11018440" cy="4351338"/>
          </a:xfrm>
        </p:spPr>
        <p:txBody>
          <a:bodyPr>
            <a:normAutofit/>
          </a:bodyPr>
          <a:lstStyle/>
          <a:p>
            <a:r>
              <a:rPr lang="en-US" altLang="en-US" sz="2800" dirty="0"/>
              <a:t>Instruksi </a:t>
            </a:r>
            <a:r>
              <a:rPr lang="en-US" altLang="en-US" sz="2800" dirty="0" err="1">
                <a:solidFill>
                  <a:srgbClr val="990000"/>
                </a:solidFill>
              </a:rPr>
              <a:t>scanf</a:t>
            </a:r>
            <a:r>
              <a:rPr lang="en-US" altLang="en-US" sz="2800" dirty="0"/>
              <a:t> digunakan untuk menerima input dari standar input (keyboard)</a:t>
            </a:r>
          </a:p>
          <a:p>
            <a:r>
              <a:rPr lang="en-US" altLang="en-US" sz="2800" dirty="0"/>
              <a:t>Contoh: </a:t>
            </a:r>
            <a:r>
              <a:rPr lang="en-US" altLang="en-US" sz="2800" dirty="0" err="1">
                <a:solidFill>
                  <a:srgbClr val="990000"/>
                </a:solidFill>
              </a:rPr>
              <a:t>scanf</a:t>
            </a:r>
            <a:r>
              <a:rPr lang="en-US" altLang="en-US" sz="2800" dirty="0">
                <a:solidFill>
                  <a:srgbClr val="990000"/>
                </a:solidFill>
              </a:rPr>
              <a:t>(“%d”, &amp;k);</a:t>
            </a:r>
          </a:p>
          <a:p>
            <a:pPr lvl="1"/>
            <a:r>
              <a:rPr lang="en-US" altLang="en-US" sz="2800" dirty="0"/>
              <a:t>Program akan menerima </a:t>
            </a:r>
            <a:r>
              <a:rPr lang="en-US" altLang="en-US" sz="2800" dirty="0" err="1"/>
              <a:t>inputan</a:t>
            </a:r>
            <a:r>
              <a:rPr lang="en-US" altLang="en-US" sz="2800" dirty="0"/>
              <a:t> bertipe integer dan menyimpannya di variabel k</a:t>
            </a:r>
          </a:p>
          <a:p>
            <a:r>
              <a:rPr lang="en-US" altLang="en-US" sz="2800" dirty="0" err="1"/>
              <a:t>scanf</a:t>
            </a:r>
            <a:r>
              <a:rPr lang="en-US" altLang="en-US" sz="2800" dirty="0"/>
              <a:t> menggunakan placeholder yang sama dengan </a:t>
            </a:r>
            <a:r>
              <a:rPr lang="en-US" altLang="en-US" sz="2800" dirty="0" err="1"/>
              <a:t>printf</a:t>
            </a:r>
            <a:r>
              <a:rPr lang="en-US" altLang="en-US" sz="2800" dirty="0"/>
              <a:t>: </a:t>
            </a:r>
            <a:r>
              <a:rPr lang="en-US" altLang="en-US" sz="2800" dirty="0">
                <a:solidFill>
                  <a:srgbClr val="990000"/>
                </a:solidFill>
              </a:rPr>
              <a:t>%d, %f, %c, %s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AAF9DA78-9512-4435-E366-9232496820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/>
              <a:t>scanf (2)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72204913-CC8E-3F38-BB2E-4BB80241965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sz="2800"/>
              <a:t>Jangan lupa untuk menuliskan tanda </a:t>
            </a:r>
            <a:r>
              <a:rPr lang="en-US" altLang="en-US" sz="2800">
                <a:solidFill>
                  <a:srgbClr val="990000"/>
                </a:solidFill>
              </a:rPr>
              <a:t>&amp;</a:t>
            </a:r>
            <a:r>
              <a:rPr lang="en-US" altLang="en-US" sz="2800"/>
              <a:t> di depan variabel yang digunakan scanf</a:t>
            </a:r>
          </a:p>
          <a:p>
            <a:pPr lvl="2">
              <a:lnSpc>
                <a:spcPct val="90000"/>
              </a:lnSpc>
            </a:pPr>
            <a:r>
              <a:rPr lang="en-US" altLang="en-US" sz="2000"/>
              <a:t>(akan lebih jelas setelah mempelajari pointer)</a:t>
            </a:r>
          </a:p>
          <a:p>
            <a:pPr>
              <a:lnSpc>
                <a:spcPct val="90000"/>
              </a:lnSpc>
            </a:pPr>
            <a:r>
              <a:rPr lang="en-US" altLang="en-US" sz="2800"/>
              <a:t>Jika lupa, maka saat program dijalankan akan terjadi </a:t>
            </a:r>
            <a:r>
              <a:rPr lang="en-US" altLang="en-US" sz="2800" i="1"/>
              <a:t>crash</a:t>
            </a:r>
          </a:p>
          <a:p>
            <a:pPr>
              <a:lnSpc>
                <a:spcPct val="90000"/>
              </a:lnSpc>
            </a:pPr>
            <a:r>
              <a:rPr lang="en-US" altLang="en-US" sz="2800"/>
              <a:t>Sebaiknya gunakan scanf untuk menerima sebuah input</a:t>
            </a:r>
          </a:p>
          <a:p>
            <a:pPr lvl="2">
              <a:lnSpc>
                <a:spcPct val="90000"/>
              </a:lnSpc>
            </a:pPr>
            <a:r>
              <a:rPr lang="en-US" altLang="en-US" sz="2000"/>
              <a:t>Gunakan multiple scanf untuk multiple input</a:t>
            </a:r>
          </a:p>
          <a:p>
            <a:pPr lvl="2">
              <a:lnSpc>
                <a:spcPct val="90000"/>
              </a:lnSpc>
            </a:pPr>
            <a:r>
              <a:rPr lang="en-US" altLang="en-US" sz="2000"/>
              <a:t>Agar mudah mendeteksi kesalahan input</a:t>
            </a:r>
          </a:p>
          <a:p>
            <a:pPr>
              <a:lnSpc>
                <a:spcPct val="90000"/>
              </a:lnSpc>
            </a:pPr>
            <a:r>
              <a:rPr lang="en-US" altLang="en-US" sz="2800"/>
              <a:t>Gunakan fungsi </a:t>
            </a:r>
            <a:r>
              <a:rPr lang="en-US" altLang="en-US" sz="2800">
                <a:solidFill>
                  <a:srgbClr val="990000"/>
                </a:solidFill>
              </a:rPr>
              <a:t>gets </a:t>
            </a:r>
            <a:r>
              <a:rPr lang="en-US" altLang="en-US" sz="2800"/>
              <a:t>atau </a:t>
            </a:r>
            <a:r>
              <a:rPr lang="en-US" altLang="en-US" sz="2800">
                <a:solidFill>
                  <a:srgbClr val="990000"/>
                </a:solidFill>
              </a:rPr>
              <a:t>fgets</a:t>
            </a:r>
            <a:r>
              <a:rPr lang="en-US" altLang="en-US" sz="2800"/>
              <a:t> untuk menerima inputan 1 baris teks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5" name="Picture 5" descr="c-exec">
            <a:extLst>
              <a:ext uri="{FF2B5EF4-FFF2-40B4-BE49-F238E27FC236}">
                <a16:creationId xmlns:a16="http://schemas.microsoft.com/office/drawing/2014/main" id="{DF837C6F-ABBF-B171-6851-57B258ED5A7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213" y="1268416"/>
            <a:ext cx="7848600" cy="476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CA80493-4ACB-BBC3-F8B4-EE5F64E48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D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9E983E-EAA4-56A7-BC24-490CF644C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E2C6743D-B5B1-394A-07B1-443C947B95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/>
              <a:t>Latihan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E63D089E-10E3-7F28-F6F7-4F4E01E2A1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altLang="en-US" sz="2800" dirty="0"/>
              <a:t>Buat kode program C berikut: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#include &lt;</a:t>
            </a:r>
            <a:r>
              <a:rPr lang="en-US" altLang="en-US" sz="2000" dirty="0" err="1"/>
              <a:t>stdio.h</a:t>
            </a:r>
            <a:r>
              <a:rPr lang="en-US" altLang="en-US" sz="2000" dirty="0"/>
              <a:t>&gt;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en-US" sz="2000" dirty="0"/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int main() {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	int nilai1, nilai2, nilai3;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	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	</a:t>
            </a:r>
            <a:r>
              <a:rPr lang="en-US" altLang="en-US" sz="2000" dirty="0" err="1"/>
              <a:t>printf</a:t>
            </a:r>
            <a:r>
              <a:rPr lang="en-US" altLang="en-US" sz="2000" dirty="0"/>
              <a:t> ("Masukkan nilai 1 : "); </a:t>
            </a:r>
            <a:r>
              <a:rPr lang="en-US" altLang="en-US" sz="2000" dirty="0" err="1"/>
              <a:t>scanf</a:t>
            </a:r>
            <a:r>
              <a:rPr lang="en-US" altLang="en-US" sz="2000" dirty="0"/>
              <a:t> ("%d",&amp;nilai1);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	</a:t>
            </a:r>
            <a:r>
              <a:rPr lang="en-US" altLang="en-US" sz="2000" dirty="0" err="1"/>
              <a:t>printf</a:t>
            </a:r>
            <a:r>
              <a:rPr lang="en-US" altLang="en-US" sz="2000" dirty="0"/>
              <a:t> ("Masukkan nilai 2 : "); </a:t>
            </a:r>
            <a:r>
              <a:rPr lang="en-US" altLang="en-US" sz="2000" dirty="0" err="1"/>
              <a:t>scanf</a:t>
            </a:r>
            <a:r>
              <a:rPr lang="en-US" altLang="en-US" sz="2000" dirty="0"/>
              <a:t> ("%d",&amp;nilai2);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		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	nilai3 = nilai1*nilai2;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	</a:t>
            </a:r>
            <a:r>
              <a:rPr lang="en-US" altLang="en-US" sz="2000" dirty="0" err="1"/>
              <a:t>printf</a:t>
            </a:r>
            <a:r>
              <a:rPr lang="en-US" altLang="en-US" sz="2000" dirty="0"/>
              <a:t> ("%d x %d = %d ",nilai1, nilai2, nilai3);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	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	return 0;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}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7449BFAC-CB03-652A-BBA7-BCEA3E07C3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/>
              <a:t>Latihan (2)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22C5AD93-E7B7-D14F-5A52-E40A432CAF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/>
              <a:t>Hapus deklarasi variabel nilai2</a:t>
            </a:r>
          </a:p>
          <a:p>
            <a:r>
              <a:rPr lang="en-US" altLang="en-US" sz="2400" dirty="0"/>
              <a:t>Ganti deklarasi nilai2 menjadi nilai21</a:t>
            </a:r>
          </a:p>
          <a:p>
            <a:r>
              <a:rPr lang="en-US" altLang="en-US" sz="2400" dirty="0"/>
              <a:t>Hapus sebuah tanda “;”</a:t>
            </a:r>
          </a:p>
          <a:p>
            <a:r>
              <a:rPr lang="en-US" altLang="en-US" sz="2400" dirty="0"/>
              <a:t>Hapus salah satu tanda kurung</a:t>
            </a:r>
          </a:p>
          <a:p>
            <a:r>
              <a:rPr lang="en-US" altLang="en-US" sz="2400" dirty="0"/>
              <a:t>Hapus salah satu tanda </a:t>
            </a:r>
            <a:r>
              <a:rPr lang="en-US" altLang="en-US" sz="2400" dirty="0" err="1"/>
              <a:t>doublequote</a:t>
            </a:r>
            <a:r>
              <a:rPr lang="en-US" altLang="en-US" sz="2400" dirty="0"/>
              <a:t> (“ “)</a:t>
            </a:r>
          </a:p>
          <a:p>
            <a:r>
              <a:rPr lang="en-US" altLang="en-US" sz="2400" dirty="0"/>
              <a:t>Ubah </a:t>
            </a:r>
            <a:r>
              <a:rPr lang="en-US" altLang="en-US" sz="2400" dirty="0" err="1"/>
              <a:t>printf</a:t>
            </a:r>
            <a:r>
              <a:rPr lang="en-US" altLang="en-US" sz="2400" dirty="0"/>
              <a:t> menjadi </a:t>
            </a:r>
            <a:r>
              <a:rPr lang="en-US" altLang="en-US" sz="2400" dirty="0" err="1"/>
              <a:t>Printf</a:t>
            </a:r>
            <a:r>
              <a:rPr lang="en-US" altLang="en-US" sz="2400" dirty="0"/>
              <a:t> atau PRINTF</a:t>
            </a:r>
          </a:p>
          <a:p>
            <a:r>
              <a:rPr lang="en-US" altLang="en-US" sz="2400" dirty="0"/>
              <a:t>Hapus tanda “&amp;”</a:t>
            </a:r>
          </a:p>
          <a:p>
            <a:r>
              <a:rPr lang="en-US" altLang="en-US" sz="2400" dirty="0"/>
              <a:t>Parameter fungsi </a:t>
            </a:r>
            <a:r>
              <a:rPr lang="en-US" altLang="en-US" sz="2400" dirty="0" err="1"/>
              <a:t>printf</a:t>
            </a:r>
            <a:r>
              <a:rPr lang="en-US" altLang="en-US" sz="2400" dirty="0"/>
              <a:t> atau </a:t>
            </a:r>
            <a:r>
              <a:rPr lang="en-US" altLang="en-US" sz="2400" dirty="0" err="1"/>
              <a:t>scanf</a:t>
            </a:r>
            <a:r>
              <a:rPr lang="en-US" altLang="en-US" sz="2400" dirty="0"/>
              <a:t> dibuat kurang atau kebanyakan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287AB-781F-C622-C960-645DA0F65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rgbClr val="CC0000"/>
                </a:solidFill>
              </a:rPr>
              <a:t>Mengapa bahasa C?</a:t>
            </a:r>
            <a:endParaRPr lang="en-ID" sz="3600" b="1" dirty="0">
              <a:solidFill>
                <a:srgbClr val="CC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BE6F6-E1CD-B7D8-2E70-929C61C6E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800" dirty="0"/>
              <a:t>Mudah </a:t>
            </a:r>
            <a:r>
              <a:rPr lang="en-US" sz="2800" b="1" dirty="0"/>
              <a:t>dipahami, dipelajari </a:t>
            </a:r>
            <a:r>
              <a:rPr lang="en-US" sz="2800" dirty="0"/>
              <a:t>dan </a:t>
            </a:r>
            <a:r>
              <a:rPr lang="en-US" sz="2800" b="1" dirty="0"/>
              <a:t>digunakan</a:t>
            </a:r>
            <a:r>
              <a:rPr lang="en-US" sz="2800" dirty="0"/>
              <a:t>.</a:t>
            </a:r>
          </a:p>
          <a:p>
            <a:pPr algn="just"/>
            <a:r>
              <a:rPr lang="en-US" sz="2800" dirty="0"/>
              <a:t>Mudah </a:t>
            </a:r>
            <a:r>
              <a:rPr lang="en-US" sz="2800" u="sng" dirty="0"/>
              <a:t>memahami</a:t>
            </a:r>
            <a:r>
              <a:rPr lang="en-US" sz="2800" dirty="0"/>
              <a:t> bahasa pemrograman yang lain, karena </a:t>
            </a:r>
            <a:r>
              <a:rPr lang="en-US" sz="2800" dirty="0" err="1"/>
              <a:t>sintaknya</a:t>
            </a:r>
            <a:r>
              <a:rPr lang="en-US" sz="2800" dirty="0"/>
              <a:t> hampir sama dengan C</a:t>
            </a:r>
          </a:p>
          <a:p>
            <a:pPr algn="just"/>
            <a:r>
              <a:rPr lang="en-US" sz="2800" dirty="0"/>
              <a:t>Mudah </a:t>
            </a:r>
            <a:r>
              <a:rPr lang="en-US" sz="2800" u="sng" dirty="0"/>
              <a:t>dipelajari</a:t>
            </a:r>
            <a:r>
              <a:rPr lang="en-US" sz="2800" dirty="0"/>
              <a:t>, cocok untuk pemula yang baru pertama kali belajar coding</a:t>
            </a:r>
          </a:p>
          <a:p>
            <a:pPr algn="just"/>
            <a:r>
              <a:rPr lang="en-US" sz="2800" dirty="0"/>
              <a:t>Mudah </a:t>
            </a:r>
            <a:r>
              <a:rPr lang="en-US" sz="2800" u="sng" dirty="0"/>
              <a:t>digunakan</a:t>
            </a:r>
            <a:r>
              <a:rPr lang="en-US" sz="2800" dirty="0"/>
              <a:t> di berbagai macam platform (Windows, Linux, MacOS, Android)</a:t>
            </a:r>
          </a:p>
        </p:txBody>
      </p:sp>
    </p:spTree>
    <p:extLst>
      <p:ext uri="{BB962C8B-B14F-4D97-AF65-F5344CB8AC3E}">
        <p14:creationId xmlns:p14="http://schemas.microsoft.com/office/powerpoint/2010/main" val="18335787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0897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1292F8F1-CD0E-7CD1-6BF9-33EBCCC293D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 b="1" dirty="0">
                <a:solidFill>
                  <a:srgbClr val="CC0000"/>
                </a:solidFill>
              </a:rPr>
              <a:t>Apa Itu C</a:t>
            </a:r>
            <a:r>
              <a:rPr lang="id-ID" altLang="en-US" sz="4000" b="1" dirty="0">
                <a:solidFill>
                  <a:srgbClr val="CC0000"/>
                </a:solidFill>
              </a:rPr>
              <a:t> ?</a:t>
            </a:r>
            <a:endParaRPr lang="en-US" altLang="en-US" sz="4000" b="1" dirty="0">
              <a:solidFill>
                <a:srgbClr val="CC0000"/>
              </a:solidFill>
            </a:endParaRP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1BF93416-20EF-474A-1048-1298104543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n-US" altLang="en-US" sz="2800" dirty="0"/>
              <a:t>C adalah sebuah </a:t>
            </a:r>
            <a:r>
              <a:rPr lang="en-US" altLang="en-US" sz="2800" b="1" dirty="0"/>
              <a:t>bahasa pemrograman </a:t>
            </a:r>
            <a:r>
              <a:rPr lang="id-ID" altLang="en-US" sz="2800" dirty="0"/>
              <a:t>k</a:t>
            </a:r>
            <a:r>
              <a:rPr lang="en-US" altLang="en-US" sz="2800" dirty="0" err="1"/>
              <a:t>omputer</a:t>
            </a:r>
            <a:endParaRPr lang="en-US" altLang="en-US" sz="2800" dirty="0"/>
          </a:p>
          <a:p>
            <a:pPr algn="just">
              <a:lnSpc>
                <a:spcPct val="90000"/>
              </a:lnSpc>
            </a:pPr>
            <a:r>
              <a:rPr lang="en-US" altLang="en-US" sz="2800" dirty="0"/>
              <a:t>C menggunakan </a:t>
            </a:r>
            <a:r>
              <a:rPr lang="en-US" altLang="en-US" sz="2800" b="1" dirty="0"/>
              <a:t>paradigma (sudut pandang) prosedural </a:t>
            </a:r>
            <a:r>
              <a:rPr lang="en-US" altLang="en-US" sz="2800" dirty="0"/>
              <a:t>yaitu berfokus pada penggunaan prosedur (fungsi/</a:t>
            </a:r>
            <a:r>
              <a:rPr lang="en-US" altLang="en-US" sz="2800" dirty="0" err="1"/>
              <a:t>subrutin</a:t>
            </a:r>
            <a:r>
              <a:rPr lang="en-US" altLang="en-US" sz="2800" dirty="0"/>
              <a:t>/modular) untuk menyelesaikan suatu tugas.</a:t>
            </a:r>
          </a:p>
          <a:p>
            <a:pPr algn="just">
              <a:lnSpc>
                <a:spcPct val="90000"/>
              </a:lnSpc>
            </a:pPr>
            <a:r>
              <a:rPr lang="en-US" altLang="en-US" sz="2800" dirty="0"/>
              <a:t>Maka dalam C, program dieksekusi dari atas ke bawah, atau dari kiri ke kanan, baris demi baris</a:t>
            </a:r>
          </a:p>
          <a:p>
            <a:pPr algn="just">
              <a:lnSpc>
                <a:spcPct val="90000"/>
              </a:lnSpc>
            </a:pPr>
            <a:r>
              <a:rPr lang="en-US" altLang="en-US" sz="2800" dirty="0"/>
              <a:t>C dipergunakan secara luas karena memberi pemrogram kendali dan </a:t>
            </a:r>
            <a:r>
              <a:rPr lang="en-US" altLang="en-US" sz="2800" dirty="0" err="1"/>
              <a:t>efiensi</a:t>
            </a:r>
            <a:r>
              <a:rPr lang="en-US" altLang="en-US" sz="2800" dirty="0"/>
              <a:t> maksimum</a:t>
            </a:r>
          </a:p>
          <a:p>
            <a:pPr algn="just">
              <a:lnSpc>
                <a:spcPct val="90000"/>
              </a:lnSpc>
            </a:pPr>
            <a:r>
              <a:rPr lang="en-US" altLang="en-US" sz="2800" dirty="0"/>
              <a:t>Banyak digunakan dalam microcontroller sampai sistem operasi modern</a:t>
            </a:r>
          </a:p>
          <a:p>
            <a:pPr algn="just">
              <a:lnSpc>
                <a:spcPct val="90000"/>
              </a:lnSpc>
            </a:pPr>
            <a:endParaRPr lang="en-US" altLang="en-US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7D3C2183-AFFD-7001-E8BF-D69375DBFD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 b="1">
                <a:solidFill>
                  <a:srgbClr val="CC0000"/>
                </a:solidFill>
              </a:rPr>
              <a:t>Apa Itu C? (2)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9FF746C2-BC09-0738-A98D-FDD0986173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altLang="en-US" sz="2800" dirty="0"/>
              <a:t>C merupakan bahasa </a:t>
            </a:r>
            <a:r>
              <a:rPr lang="en-US" altLang="en-US" sz="2800" dirty="0" err="1"/>
              <a:t>terkompilasi</a:t>
            </a:r>
            <a:r>
              <a:rPr lang="en-US" altLang="en-US" sz="2800" dirty="0"/>
              <a:t>, artinya dibutuhkan C </a:t>
            </a:r>
            <a:r>
              <a:rPr lang="en-US" altLang="en-US" sz="2800" dirty="0">
                <a:solidFill>
                  <a:srgbClr val="CC0000"/>
                </a:solidFill>
              </a:rPr>
              <a:t>compiler</a:t>
            </a:r>
            <a:r>
              <a:rPr lang="en-US" altLang="en-US" sz="2800" dirty="0"/>
              <a:t> untuk mengubah program yang dibuat menjadi </a:t>
            </a:r>
            <a:r>
              <a:rPr lang="en-US" altLang="en-US" sz="2800" dirty="0">
                <a:solidFill>
                  <a:srgbClr val="CC0000"/>
                </a:solidFill>
              </a:rPr>
              <a:t>executable </a:t>
            </a:r>
            <a:r>
              <a:rPr lang="en-US" altLang="en-US" sz="2800" dirty="0"/>
              <a:t>file yang dapat dijalankan komputer</a:t>
            </a:r>
          </a:p>
          <a:p>
            <a:pPr algn="just"/>
            <a:r>
              <a:rPr lang="en-US" altLang="en-US" sz="2800" dirty="0"/>
              <a:t>Program C merupakan bentuk </a:t>
            </a:r>
            <a:r>
              <a:rPr lang="en-US" altLang="en-US" sz="2800" dirty="0">
                <a:solidFill>
                  <a:srgbClr val="CC0000"/>
                </a:solidFill>
              </a:rPr>
              <a:t>human-readable</a:t>
            </a:r>
            <a:r>
              <a:rPr lang="en-US" altLang="en-US" sz="2800" dirty="0"/>
              <a:t>, sedangkan executable file merupakan </a:t>
            </a:r>
            <a:r>
              <a:rPr lang="en-US" altLang="en-US" sz="2800" dirty="0">
                <a:solidFill>
                  <a:srgbClr val="CC0000"/>
                </a:solidFill>
              </a:rPr>
              <a:t>machine-readable</a:t>
            </a:r>
          </a:p>
          <a:p>
            <a:pPr algn="just"/>
            <a:endParaRPr lang="en-US" altLang="en-US" sz="2800" dirty="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10D5D0C9-75F5-08FB-EAFE-550F77B1B5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>
                <a:solidFill>
                  <a:srgbClr val="CC0000"/>
                </a:solidFill>
              </a:rPr>
              <a:t>Kompilasi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7DEC1-A1A4-7F73-E857-93725064C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6147" name="Picture 4">
            <a:extLst>
              <a:ext uri="{FF2B5EF4-FFF2-40B4-BE49-F238E27FC236}">
                <a16:creationId xmlns:a16="http://schemas.microsoft.com/office/drawing/2014/main" id="{9C34F9E9-BD42-935B-EB3C-03B4D5D610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938" y="981075"/>
            <a:ext cx="4584700" cy="5329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AE67F-4CB6-D3A4-3B04-089F70783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Struktur Dasar Program C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1186A-58DC-D1EE-0C65-2F6A4421AA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2800" dirty="0"/>
              <a:t>#include &lt;</a:t>
            </a:r>
            <a:r>
              <a:rPr lang="en-ID" sz="2800" dirty="0" err="1"/>
              <a:t>stdio.h</a:t>
            </a:r>
            <a:r>
              <a:rPr lang="en-ID" sz="2800" dirty="0"/>
              <a:t>&gt;</a:t>
            </a:r>
          </a:p>
          <a:p>
            <a:endParaRPr lang="en-ID" sz="2800" dirty="0"/>
          </a:p>
          <a:p>
            <a:pPr marL="0" indent="0">
              <a:buNone/>
            </a:pPr>
            <a:r>
              <a:rPr lang="en-ID" sz="2800" dirty="0"/>
              <a:t>int main(){</a:t>
            </a:r>
          </a:p>
          <a:p>
            <a:pPr marL="0" indent="0">
              <a:buNone/>
            </a:pPr>
            <a:r>
              <a:rPr lang="en-ID" sz="2800" dirty="0"/>
              <a:t>    // kode atau logika program</a:t>
            </a:r>
          </a:p>
          <a:p>
            <a:pPr marL="0" indent="0">
              <a:buNone/>
            </a:pPr>
            <a:r>
              <a:rPr lang="en-ID" sz="2800" dirty="0"/>
              <a:t>    return 0;</a:t>
            </a:r>
          </a:p>
          <a:p>
            <a:pPr marL="0" indent="0">
              <a:buNone/>
            </a:pPr>
            <a:r>
              <a:rPr lang="en-ID" sz="2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23010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7459C811-E18E-6C6D-CDF4-C05389BE70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>
                <a:solidFill>
                  <a:srgbClr val="990000"/>
                </a:solidFill>
              </a:rPr>
              <a:t>Contoh Program Sederhana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3C425841-8A8F-8C60-5789-6D2344E497C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Buat program sederhana dalam bahasa C dengan text editor</a:t>
            </a:r>
          </a:p>
          <a:p>
            <a:endParaRPr lang="en-US" altLang="en-US" sz="2800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id-ID" altLang="en-US" dirty="0"/>
          </a:p>
          <a:p>
            <a:endParaRPr lang="en-US" altLang="en-US" dirty="0"/>
          </a:p>
          <a:p>
            <a:r>
              <a:rPr lang="en-US" altLang="en-US" sz="2800" dirty="0"/>
              <a:t>Saat dikompilasi dan dieksekusi, program ini menyuruh komputer untuk menampilkan tulisan tersebut</a:t>
            </a:r>
          </a:p>
        </p:txBody>
      </p:sp>
      <p:sp>
        <p:nvSpPr>
          <p:cNvPr id="7172" name="Text Box 4">
            <a:extLst>
              <a:ext uri="{FF2B5EF4-FFF2-40B4-BE49-F238E27FC236}">
                <a16:creationId xmlns:a16="http://schemas.microsoft.com/office/drawing/2014/main" id="{0349C5CF-3F89-E204-D732-CBDD2FE65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48116" y="2482850"/>
            <a:ext cx="4732337" cy="22923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/>
              <a:t>#include &lt;stdio.h&gt; </a:t>
            </a:r>
          </a:p>
          <a:p>
            <a:pPr eaLnBrk="1" hangingPunct="1"/>
            <a:r>
              <a:rPr lang="en-US" altLang="en-US"/>
              <a:t>int main() </a:t>
            </a:r>
            <a:endParaRPr lang="id-ID" altLang="en-US"/>
          </a:p>
          <a:p>
            <a:pPr eaLnBrk="1" hangingPunct="1"/>
            <a:r>
              <a:rPr lang="en-US" altLang="en-US"/>
              <a:t>{ </a:t>
            </a:r>
          </a:p>
          <a:p>
            <a:pPr eaLnBrk="1" hangingPunct="1"/>
            <a:r>
              <a:rPr lang="en-US" altLang="en-US"/>
              <a:t>	printf(“Hebat, saya bisa!\n"); </a:t>
            </a:r>
          </a:p>
          <a:p>
            <a:pPr eaLnBrk="1" hangingPunct="1"/>
            <a:r>
              <a:rPr lang="en-US" altLang="en-US"/>
              <a:t>	return 0; </a:t>
            </a:r>
          </a:p>
          <a:p>
            <a:pPr eaLnBrk="1" hangingPunct="1"/>
            <a:r>
              <a:rPr lang="en-US" altLang="en-US"/>
              <a:t>}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F58C97C9-4EF5-4D10-163A-994224B14F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>
                <a:solidFill>
                  <a:srgbClr val="990000"/>
                </a:solidFill>
              </a:rPr>
              <a:t>Apa yang Terjadi?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91D8E355-7901-450A-C640-4E89A578C38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Program diawali dengan </a:t>
            </a:r>
            <a:r>
              <a:rPr lang="en-US" altLang="en-US" dirty="0">
                <a:solidFill>
                  <a:srgbClr val="990000"/>
                </a:solidFill>
              </a:rPr>
              <a:t>#include</a:t>
            </a:r>
            <a:r>
              <a:rPr lang="en-US" altLang="en-US" dirty="0">
                <a:solidFill>
                  <a:srgbClr val="FFFF99"/>
                </a:solidFill>
              </a:rPr>
              <a:t> </a:t>
            </a:r>
            <a:r>
              <a:rPr lang="en-US" altLang="en-US" dirty="0">
                <a:solidFill>
                  <a:srgbClr val="990000"/>
                </a:solidFill>
              </a:rPr>
              <a:t>&lt;</a:t>
            </a:r>
            <a:r>
              <a:rPr lang="en-US" altLang="en-US" dirty="0" err="1">
                <a:solidFill>
                  <a:srgbClr val="990000"/>
                </a:solidFill>
              </a:rPr>
              <a:t>stdio.h</a:t>
            </a:r>
            <a:r>
              <a:rPr lang="en-US" altLang="en-US" dirty="0">
                <a:solidFill>
                  <a:srgbClr val="990000"/>
                </a:solidFill>
              </a:rPr>
              <a:t>&gt;,</a:t>
            </a:r>
            <a:r>
              <a:rPr lang="en-US" altLang="en-US" dirty="0"/>
              <a:t> untuk menyertakan standard I/O library ke program.</a:t>
            </a:r>
          </a:p>
          <a:p>
            <a:r>
              <a:rPr lang="en-US" altLang="en-US" dirty="0">
                <a:solidFill>
                  <a:srgbClr val="990000"/>
                </a:solidFill>
              </a:rPr>
              <a:t>Library</a:t>
            </a:r>
            <a:r>
              <a:rPr lang="en-US" altLang="en-US" dirty="0"/>
              <a:t> merupakan sebuah paket kode yang dibuat oleh orang lain untuk mempermudah pemrograman</a:t>
            </a:r>
          </a:p>
          <a:p>
            <a:r>
              <a:rPr lang="en-US" altLang="en-US" dirty="0"/>
              <a:t>Baris </a:t>
            </a:r>
            <a:r>
              <a:rPr lang="en-US" altLang="en-US" dirty="0">
                <a:solidFill>
                  <a:srgbClr val="990000"/>
                </a:solidFill>
              </a:rPr>
              <a:t>int main()</a:t>
            </a:r>
            <a:r>
              <a:rPr lang="en-US" altLang="en-US" dirty="0"/>
              <a:t> mendeklarasikan fungsi utama. Semua program C memiliki fungsi main.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Tanda </a:t>
            </a:r>
            <a:r>
              <a:rPr lang="en-US" altLang="en-US" dirty="0">
                <a:solidFill>
                  <a:srgbClr val="990000"/>
                </a:solidFill>
              </a:rPr>
              <a:t>{</a:t>
            </a:r>
            <a:r>
              <a:rPr lang="en-US" altLang="en-US" dirty="0"/>
              <a:t> dan </a:t>
            </a:r>
            <a:r>
              <a:rPr lang="en-US" altLang="en-US" dirty="0">
                <a:solidFill>
                  <a:srgbClr val="990000"/>
                </a:solidFill>
              </a:rPr>
              <a:t>}</a:t>
            </a:r>
            <a:r>
              <a:rPr lang="en-US" altLang="en-US" dirty="0"/>
              <a:t>, digunakan untuk mengawali dan mengakhiri sebuah blok kode</a:t>
            </a:r>
          </a:p>
          <a:p>
            <a:pPr>
              <a:lnSpc>
                <a:spcPct val="90000"/>
              </a:lnSpc>
            </a:pPr>
            <a:r>
              <a:rPr lang="en-US" altLang="en-US" dirty="0" err="1">
                <a:solidFill>
                  <a:srgbClr val="990000"/>
                </a:solidFill>
              </a:rPr>
              <a:t>printf</a:t>
            </a:r>
            <a:r>
              <a:rPr lang="en-US" altLang="en-US" dirty="0"/>
              <a:t> dalam C memerintahkan untuk menampilkan melalui </a:t>
            </a:r>
            <a:r>
              <a:rPr lang="en-US" altLang="en-US" dirty="0" err="1"/>
              <a:t>piranti</a:t>
            </a:r>
            <a:r>
              <a:rPr lang="en-US" altLang="en-US" dirty="0"/>
              <a:t> output. Bagian dalam kurung menunjukkan format penulisannya. Simbol \n untuk melakukan pergantian baris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rgbClr val="990000"/>
                </a:solidFill>
              </a:rPr>
              <a:t>return 0</a:t>
            </a:r>
            <a:r>
              <a:rPr lang="en-US" altLang="en-US" dirty="0"/>
              <a:t> mengembalikan nilai error 0 (tidak ada error) ke shell yang menjalankan program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DD6563EC-FD1A-BAB0-6FD1-6DD0AA209D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>
                <a:solidFill>
                  <a:srgbClr val="990000"/>
                </a:solidFill>
              </a:rPr>
              <a:t>Variabel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6E46D603-D7C9-52FB-C19A-ABFC2E5CC1E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Seorang pemrogram sering kali ingin program bisa mengingat suatu nilai, sehingga dapat digunakan kemudian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Tempat penampungan sebuah nilai ini disebut sebagai variabel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Contoh: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990000"/>
                </a:solidFill>
              </a:rPr>
              <a:t>int k;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Instruksi tersebut seakan berkata: “Saya ingin menciptakan sebuah tempat, bernama k, yang dapat menampung sebuah nilai bertipe integer”</a:t>
            </a:r>
          </a:p>
          <a:p>
            <a:pPr>
              <a:lnSpc>
                <a:spcPct val="90000"/>
              </a:lnSpc>
            </a:pPr>
            <a:endParaRPr lang="en-US" alt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DAA208F5-02AD-4009-A6E8-A126C652205C}" vid="{BD3F7779-B1E3-4BF1-A4D7-4B2EEA23306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1744</TotalTime>
  <Words>957</Words>
  <Application>Microsoft Office PowerPoint</Application>
  <PresentationFormat>Widescreen</PresentationFormat>
  <Paragraphs>135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Bagaimana C Bekerja</vt:lpstr>
      <vt:lpstr>Mengapa bahasa C?</vt:lpstr>
      <vt:lpstr>Apa Itu C ?</vt:lpstr>
      <vt:lpstr>Apa Itu C? (2)</vt:lpstr>
      <vt:lpstr>Kompilasi C</vt:lpstr>
      <vt:lpstr>Struktur Dasar Program C</vt:lpstr>
      <vt:lpstr>Contoh Program Sederhana</vt:lpstr>
      <vt:lpstr>Apa yang Terjadi?</vt:lpstr>
      <vt:lpstr>Variabel</vt:lpstr>
      <vt:lpstr>Variabel (2)</vt:lpstr>
      <vt:lpstr>printf</vt:lpstr>
      <vt:lpstr>printf (2)</vt:lpstr>
      <vt:lpstr>printf (3)</vt:lpstr>
      <vt:lpstr>printf (4)</vt:lpstr>
      <vt:lpstr>scanf</vt:lpstr>
      <vt:lpstr>scanf (2)</vt:lpstr>
      <vt:lpstr>PowerPoint Presentation</vt:lpstr>
      <vt:lpstr>Latihan</vt:lpstr>
      <vt:lpstr>Latihan (2)</vt:lpstr>
      <vt:lpstr>PowerPoint Presentation</vt:lpstr>
    </vt:vector>
  </TitlesOfParts>
  <Company>anindya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kusworo anindito</dc:creator>
  <cp:lastModifiedBy>Joanna Ardhyanti Mita Nugraha, S.Kom., M.Kom.</cp:lastModifiedBy>
  <cp:revision>18</cp:revision>
  <dcterms:created xsi:type="dcterms:W3CDTF">2009-02-01T14:32:59Z</dcterms:created>
  <dcterms:modified xsi:type="dcterms:W3CDTF">2025-03-12T05:31:55Z</dcterms:modified>
</cp:coreProperties>
</file>

<file path=docProps/thumbnail.jpeg>
</file>